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58" r:id="rId2"/>
    <p:sldId id="559" r:id="rId3"/>
    <p:sldId id="561" r:id="rId4"/>
    <p:sldId id="580" r:id="rId5"/>
    <p:sldId id="562" r:id="rId6"/>
    <p:sldId id="581" r:id="rId7"/>
    <p:sldId id="563" r:id="rId8"/>
    <p:sldId id="564" r:id="rId9"/>
    <p:sldId id="565" r:id="rId10"/>
    <p:sldId id="566" r:id="rId11"/>
    <p:sldId id="567" r:id="rId12"/>
    <p:sldId id="570" r:id="rId13"/>
    <p:sldId id="571" r:id="rId14"/>
    <p:sldId id="572" r:id="rId15"/>
    <p:sldId id="573" r:id="rId16"/>
    <p:sldId id="574" r:id="rId17"/>
    <p:sldId id="575" r:id="rId18"/>
    <p:sldId id="578" r:id="rId19"/>
    <p:sldId id="579" r:id="rId20"/>
    <p:sldId id="576" r:id="rId21"/>
    <p:sldId id="577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99"/>
    <a:srgbClr val="FF9933"/>
    <a:srgbClr val="FF6600"/>
    <a:srgbClr val="EDA411"/>
    <a:srgbClr val="2C2C2C"/>
    <a:srgbClr val="4D4D4D"/>
    <a:srgbClr val="093C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178" autoAdjust="0"/>
    <p:restoredTop sz="94514" autoAdjust="0"/>
  </p:normalViewPr>
  <p:slideViewPr>
    <p:cSldViewPr snapToGrid="0">
      <p:cViewPr varScale="1">
        <p:scale>
          <a:sx n="179" d="100"/>
          <a:sy n="17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B9AC61-9436-4405-AEA8-1C0598914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714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7246-D12A-4E2C-B990-CE3A72431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5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150A-91C8-43C4-839E-A70095543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509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19800" cy="5926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AC6CC-0C39-4AC6-A745-66BAE8C4B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45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9791" y="215927"/>
            <a:ext cx="5327374" cy="103663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197A-02E3-4686-8E95-A4D06BD39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911" y="6392848"/>
            <a:ext cx="2902889" cy="3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897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2270-3DA9-4C09-929D-6FE8D50D7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51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B1E-8ACE-4536-B135-253BDCF42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78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3459-4B10-4C40-8FFD-02FBBC80D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66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34F9-910E-4BDB-89FA-A4F08A699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8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A0E23-E6FF-40D3-AFE9-CD0076B05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32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41A47-65FE-47F1-B275-0439FC2B3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35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D786-6A0D-4FF4-8E66-6BD0C5AD8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26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614116"/>
            <a:ext cx="9143999" cy="46753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AutoShape 9"/>
          <p:cNvSpPr>
            <a:spLocks noChangeArrowheads="1"/>
          </p:cNvSpPr>
          <p:nvPr userDrawn="1"/>
        </p:nvSpPr>
        <p:spPr bwMode="auto">
          <a:xfrm>
            <a:off x="453224" y="133391"/>
            <a:ext cx="8245503" cy="119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62425" y="215927"/>
            <a:ext cx="38862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Meeting 1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2736" y="1757239"/>
            <a:ext cx="8165991" cy="422214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3224" y="6392849"/>
            <a:ext cx="2137576" cy="3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911" y="6392848"/>
            <a:ext cx="2902889" cy="3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SWUGN Summit 2013 - Nashville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67776" y="6392849"/>
            <a:ext cx="2119023" cy="3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74E9EF1-66C5-41A8-AD1E-6EA48F5A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5" y="236592"/>
            <a:ext cx="23764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 bwMode="auto">
          <a:xfrm flipV="1">
            <a:off x="0" y="1423282"/>
            <a:ext cx="9144000" cy="19083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tc-hq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adfanatic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6647" y="293030"/>
            <a:ext cx="27195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35226"/>
            <a:ext cx="7772400" cy="1470025"/>
          </a:xfrm>
        </p:spPr>
        <p:txBody>
          <a:bodyPr/>
          <a:lstStyle/>
          <a:p>
            <a:r>
              <a:rPr lang="en-US" dirty="0" smtClean="0"/>
              <a:t>SolidWorks</a:t>
            </a:r>
            <a:br>
              <a:rPr lang="en-US" dirty="0" smtClean="0"/>
            </a:br>
            <a:r>
              <a:rPr lang="en-US" dirty="0" smtClean="0"/>
              <a:t>Assembly Tips &amp; Tricks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3986" y="3932694"/>
            <a:ext cx="8911525" cy="1752600"/>
          </a:xfrm>
        </p:spPr>
        <p:txBody>
          <a:bodyPr/>
          <a:lstStyle/>
          <a:p>
            <a:r>
              <a:rPr lang="en-US" dirty="0" smtClean="0"/>
              <a:t>Brian McElyea, CSWP</a:t>
            </a:r>
          </a:p>
          <a:p>
            <a:r>
              <a:rPr lang="en-US" dirty="0" smtClean="0"/>
              <a:t>Intuitive Research and Technology Corporation</a:t>
            </a:r>
          </a:p>
          <a:p>
            <a:r>
              <a:rPr lang="en-US" dirty="0" smtClean="0">
                <a:hlinkClick r:id="rId3"/>
              </a:rPr>
              <a:t>http://www.irtc-hq.com/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CADFanatic.com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SWUGN Summit 2013 - Nashville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D8526-5C3D-4D88-9AB8-CD1BB3BFCF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Assemblies - Modeling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36" y="1609186"/>
            <a:ext cx="8165991" cy="4222142"/>
          </a:xfrm>
        </p:spPr>
        <p:txBody>
          <a:bodyPr/>
          <a:lstStyle/>
          <a:p>
            <a:r>
              <a:rPr lang="en-US" sz="2800" dirty="0"/>
              <a:t>Unique Filenames</a:t>
            </a:r>
          </a:p>
          <a:p>
            <a:pPr lvl="1"/>
            <a:r>
              <a:rPr lang="en-US" sz="2000" dirty="0"/>
              <a:t>Use descriptive names (I usually add the project name as a suffix to the part </a:t>
            </a:r>
            <a:r>
              <a:rPr lang="en-US" sz="2000" dirty="0" smtClean="0"/>
              <a:t>name when initially designing, </a:t>
            </a:r>
            <a:r>
              <a:rPr lang="en-US" sz="2000" dirty="0"/>
              <a:t>i.e., “BRACKET, PROJECT 1.sldprt”)</a:t>
            </a:r>
          </a:p>
          <a:p>
            <a:pPr lvl="1"/>
            <a:r>
              <a:rPr lang="en-US" sz="2000" dirty="0"/>
              <a:t>Use part numbers</a:t>
            </a:r>
          </a:p>
          <a:p>
            <a:r>
              <a:rPr lang="en-US" sz="2800" dirty="0"/>
              <a:t>Simple Folder Structure</a:t>
            </a:r>
          </a:p>
          <a:p>
            <a:pPr lvl="1"/>
            <a:r>
              <a:rPr lang="en-US" sz="2000" dirty="0"/>
              <a:t>K.I.S.S.: Keep It Simple, Stupid!</a:t>
            </a:r>
          </a:p>
          <a:p>
            <a:pPr lvl="1"/>
            <a:r>
              <a:rPr lang="en-US" sz="2000" dirty="0"/>
              <a:t>Single folder will force unique filenames</a:t>
            </a:r>
          </a:p>
          <a:p>
            <a:r>
              <a:rPr lang="en-US" sz="2800" dirty="0" smtClean="0"/>
              <a:t>Build “Real Life” Assemblies</a:t>
            </a:r>
          </a:p>
          <a:p>
            <a:pPr lvl="1"/>
            <a:r>
              <a:rPr lang="en-US" sz="2000" dirty="0"/>
              <a:t>Avoid flat assembly structures; use subassemblies</a:t>
            </a:r>
          </a:p>
          <a:p>
            <a:pPr lvl="1"/>
            <a:r>
              <a:rPr lang="en-US" sz="2000" dirty="0"/>
              <a:t>Flat structures update all mates on rebuild</a:t>
            </a:r>
          </a:p>
          <a:p>
            <a:pPr lvl="1"/>
            <a:r>
              <a:rPr lang="en-US" sz="2000" dirty="0"/>
              <a:t>Subassemblies only update if necessary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7354" t="51213" r="40608" b="43328"/>
          <a:stretch>
            <a:fillRect/>
          </a:stretch>
        </p:blipFill>
        <p:spPr bwMode="auto">
          <a:xfrm>
            <a:off x="6535711" y="2981217"/>
            <a:ext cx="2162994" cy="20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Defeature</a:t>
            </a:r>
          </a:p>
          <a:p>
            <a:pPr lvl="1"/>
            <a:r>
              <a:rPr lang="en-US" sz="2000" dirty="0" smtClean="0"/>
              <a:t>Removes detail from a part or assembly &amp; saves the results to a new file with no feature definition/history (i.e., a dumb solid)</a:t>
            </a:r>
          </a:p>
          <a:p>
            <a:pPr lvl="1"/>
            <a:r>
              <a:rPr lang="en-US" sz="2000" dirty="0" smtClean="0"/>
              <a:t>Can preserve assembly</a:t>
            </a:r>
            <a:br>
              <a:rPr lang="en-US" sz="2000" dirty="0" smtClean="0"/>
            </a:br>
            <a:r>
              <a:rPr lang="en-US" sz="2000" dirty="0" smtClean="0"/>
              <a:t>motion (certain mates, faces,</a:t>
            </a:r>
            <a:br>
              <a:rPr lang="en-US" sz="2000" dirty="0" smtClean="0"/>
            </a:br>
            <a:r>
              <a:rPr lang="en-US" sz="2000" dirty="0" smtClean="0"/>
              <a:t>etc.)</a:t>
            </a:r>
          </a:p>
          <a:p>
            <a:pPr lvl="1"/>
            <a:r>
              <a:rPr lang="en-US" sz="2000" dirty="0" smtClean="0"/>
              <a:t>Can store settings for future</a:t>
            </a:r>
            <a:br>
              <a:rPr lang="en-US" sz="2000" dirty="0" smtClean="0"/>
            </a:br>
            <a:r>
              <a:rPr lang="en-US" sz="2000" dirty="0" smtClean="0"/>
              <a:t>use, publish to</a:t>
            </a:r>
            <a:br>
              <a:rPr lang="en-US" sz="2000" dirty="0" smtClean="0"/>
            </a:br>
            <a:r>
              <a:rPr lang="en-US" sz="2000" dirty="0" smtClean="0"/>
              <a:t>3D ContentCentral, or save</a:t>
            </a:r>
            <a:br>
              <a:rPr lang="en-US" sz="2000" dirty="0" smtClean="0"/>
            </a:br>
            <a:r>
              <a:rPr lang="en-US" sz="2000" dirty="0" smtClean="0"/>
              <a:t>model as separate file</a:t>
            </a:r>
          </a:p>
          <a:p>
            <a:pPr lvl="1"/>
            <a:r>
              <a:rPr lang="en-US" sz="2000" dirty="0" smtClean="0"/>
              <a:t>Saves assemblies as one file</a:t>
            </a:r>
            <a:br>
              <a:rPr lang="en-US" sz="2000" dirty="0" smtClean="0"/>
            </a:br>
            <a:r>
              <a:rPr lang="en-US" sz="2000" dirty="0" smtClean="0"/>
              <a:t>with virtual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840" y="2950515"/>
            <a:ext cx="4328160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Assemblies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64-bit </a:t>
            </a:r>
            <a:r>
              <a:rPr lang="en-US" dirty="0" smtClean="0"/>
              <a:t>OS</a:t>
            </a:r>
            <a:endParaRPr lang="en-US" dirty="0" smtClean="0"/>
          </a:p>
          <a:p>
            <a:r>
              <a:rPr lang="en-US" dirty="0" smtClean="0"/>
              <a:t>As Much RAM as Possible</a:t>
            </a:r>
          </a:p>
          <a:p>
            <a:r>
              <a:rPr lang="en-US" dirty="0" smtClean="0"/>
              <a:t>If on 32-bit OS:</a:t>
            </a:r>
          </a:p>
          <a:p>
            <a:pPr lvl="1"/>
            <a:r>
              <a:rPr lang="en-US" sz="2400" dirty="0" smtClean="0"/>
              <a:t>Watch RAM on video adapter</a:t>
            </a:r>
          </a:p>
          <a:p>
            <a:pPr lvl="2"/>
            <a:r>
              <a:rPr lang="en-US" dirty="0" smtClean="0"/>
              <a:t>32-bit OS’s allocate </a:t>
            </a:r>
            <a:r>
              <a:rPr lang="en-US" dirty="0" smtClean="0"/>
              <a:t>2GB RAM/process</a:t>
            </a:r>
            <a:endParaRPr lang="en-US" dirty="0" smtClean="0"/>
          </a:p>
          <a:p>
            <a:pPr lvl="2"/>
            <a:r>
              <a:rPr lang="en-US" dirty="0" smtClean="0"/>
              <a:t>Video RAM is part of that 2GB </a:t>
            </a:r>
            <a:r>
              <a:rPr lang="en-US" dirty="0" smtClean="0"/>
              <a:t>pool!</a:t>
            </a: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Assembly Performance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" y="1757239"/>
            <a:ext cx="8165991" cy="4222142"/>
          </a:xfrm>
        </p:spPr>
        <p:txBody>
          <a:bodyPr/>
          <a:lstStyle/>
          <a:p>
            <a:r>
              <a:rPr lang="en-US" sz="2800" dirty="0" smtClean="0"/>
              <a:t>Settings to Optimize Performance</a:t>
            </a:r>
          </a:p>
          <a:p>
            <a:pPr lvl="1"/>
            <a:r>
              <a:rPr lang="en-US" sz="2000" dirty="0" smtClean="0"/>
              <a:t>Clear “Verification on rebuild” for truly large assemblies</a:t>
            </a:r>
          </a:p>
          <a:p>
            <a:pPr lvl="1"/>
            <a:r>
              <a:rPr lang="en-US" sz="2000" dirty="0" smtClean="0"/>
              <a:t>Tools&gt; </a:t>
            </a:r>
            <a:r>
              <a:rPr lang="en-US" sz="2000" dirty="0" err="1" smtClean="0"/>
              <a:t>Options|System</a:t>
            </a:r>
            <a:r>
              <a:rPr lang="en-US" sz="2000" dirty="0" smtClean="0"/>
              <a:t> </a:t>
            </a:r>
            <a:r>
              <a:rPr lang="en-US" sz="2000" dirty="0" err="1" smtClean="0"/>
              <a:t>Options|Performance|Assemblies</a:t>
            </a:r>
            <a:r>
              <a:rPr lang="en-US" sz="2000" dirty="0" smtClean="0"/>
              <a:t>:</a:t>
            </a:r>
          </a:p>
          <a:p>
            <a:pPr lvl="2"/>
            <a:r>
              <a:rPr lang="en-US" sz="1800" dirty="0" smtClean="0"/>
              <a:t>Check “Auto load  components lightweight”</a:t>
            </a:r>
          </a:p>
          <a:p>
            <a:pPr lvl="2"/>
            <a:r>
              <a:rPr lang="en-US" sz="1800" dirty="0" smtClean="0"/>
              <a:t>Clear “Always resolve…”</a:t>
            </a:r>
          </a:p>
          <a:p>
            <a:pPr lvl="2"/>
            <a:r>
              <a:rPr lang="en-US" sz="1800" dirty="0" smtClean="0"/>
              <a:t>Personal preference on “Check</a:t>
            </a:r>
            <a:br>
              <a:rPr lang="en-US" sz="1800" dirty="0" smtClean="0"/>
            </a:br>
            <a:r>
              <a:rPr lang="en-US" sz="1800" dirty="0" smtClean="0"/>
              <a:t>out-of-date…”</a:t>
            </a:r>
          </a:p>
          <a:p>
            <a:pPr lvl="2"/>
            <a:r>
              <a:rPr lang="en-US" sz="1800" dirty="0" smtClean="0"/>
              <a:t>“Always” on “Resolve lightweight</a:t>
            </a:r>
            <a:br>
              <a:rPr lang="en-US" sz="1800" dirty="0" smtClean="0"/>
            </a:br>
            <a:r>
              <a:rPr lang="en-US" sz="1800" dirty="0" smtClean="0"/>
              <a:t>components”</a:t>
            </a:r>
          </a:p>
          <a:p>
            <a:pPr lvl="2"/>
            <a:r>
              <a:rPr lang="en-US" sz="1800" dirty="0" smtClean="0"/>
              <a:t>“Rebuild assembly on load” best answered</a:t>
            </a:r>
            <a:br>
              <a:rPr lang="en-US" sz="1800" dirty="0" smtClean="0"/>
            </a:br>
            <a:r>
              <a:rPr lang="en-US" sz="1800" dirty="0" smtClean="0"/>
              <a:t>by experience with a particular assembly</a:t>
            </a:r>
          </a:p>
          <a:p>
            <a:pPr lvl="2"/>
            <a:r>
              <a:rPr lang="en-US" sz="1800" dirty="0" smtClean="0"/>
              <a:t>“Mate animation speed” is “Off”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5617028" y="3004456"/>
            <a:ext cx="3526971" cy="3266471"/>
            <a:chOff x="0" y="1219200"/>
            <a:chExt cx="5105400" cy="51530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219200"/>
              <a:ext cx="5105400" cy="515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676400" y="3200400"/>
              <a:ext cx="3352800" cy="2133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00200" y="1447800"/>
              <a:ext cx="32766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75907" y="6085959"/>
            <a:ext cx="4306277" cy="18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SOURCE:  </a:t>
            </a:r>
            <a:r>
              <a:rPr kumimoji="0" lang="en-US" sz="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Building Better Assemblies</a:t>
            </a:r>
            <a:r>
              <a:rPr kumimoji="0" lang="en-US" sz="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SWW2010 Presentation by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Brian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Lindahl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Senior Engineer,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CAD_Speed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-Up, LLC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889659" y="3466011"/>
            <a:ext cx="4254340" cy="2720096"/>
            <a:chOff x="0" y="1236037"/>
            <a:chExt cx="5181600" cy="36121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464"/>
            <a:stretch/>
          </p:blipFill>
          <p:spPr bwMode="auto">
            <a:xfrm>
              <a:off x="0" y="1236037"/>
              <a:ext cx="5172075" cy="361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676400" y="2209800"/>
              <a:ext cx="3505200" cy="2209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Assembly Performance (cont.)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736" y="1619023"/>
            <a:ext cx="8165991" cy="4222142"/>
          </a:xfrm>
        </p:spPr>
        <p:txBody>
          <a:bodyPr/>
          <a:lstStyle/>
          <a:p>
            <a:r>
              <a:rPr lang="en-US" sz="2800" dirty="0" smtClean="0"/>
              <a:t>Settings to Optimize Performance (cont.)</a:t>
            </a:r>
          </a:p>
          <a:p>
            <a:pPr lvl="1"/>
            <a:r>
              <a:rPr lang="en-US" sz="2400" dirty="0" err="1" smtClean="0"/>
              <a:t>Tools|Options</a:t>
            </a:r>
            <a:r>
              <a:rPr lang="en-US" sz="2400" dirty="0" err="1"/>
              <a:t>|</a:t>
            </a:r>
            <a:r>
              <a:rPr lang="en-US" sz="2400" dirty="0" err="1" smtClean="0"/>
              <a:t>System</a:t>
            </a:r>
            <a:r>
              <a:rPr lang="en-US" sz="2400" dirty="0" smtClean="0"/>
              <a:t> </a:t>
            </a:r>
            <a:r>
              <a:rPr lang="en-US" sz="2400" dirty="0" err="1" smtClean="0"/>
              <a:t>Options|Assemblies|Large</a:t>
            </a:r>
            <a:r>
              <a:rPr lang="en-US" sz="2400" dirty="0" smtClean="0"/>
              <a:t> Assemblies:</a:t>
            </a:r>
          </a:p>
          <a:p>
            <a:pPr lvl="2"/>
            <a:r>
              <a:rPr lang="en-US" sz="2000" dirty="0" smtClean="0"/>
              <a:t>Check “Use Large Assembly Mode…”, and set to a manageable number,</a:t>
            </a:r>
            <a:br>
              <a:rPr lang="en-US" sz="2000" dirty="0" smtClean="0"/>
            </a:br>
            <a:r>
              <a:rPr lang="en-US" sz="2000" dirty="0" smtClean="0"/>
              <a:t>roughly between 100 &amp; 500.</a:t>
            </a:r>
          </a:p>
          <a:p>
            <a:pPr lvl="2"/>
            <a:r>
              <a:rPr lang="en-US" sz="2000" dirty="0" smtClean="0"/>
              <a:t>Define your “Large</a:t>
            </a:r>
            <a:br>
              <a:rPr lang="en-US" sz="2000" dirty="0" smtClean="0"/>
            </a:br>
            <a:r>
              <a:rPr lang="en-US" sz="2000" dirty="0" smtClean="0"/>
              <a:t>Assembly Mode” with as</a:t>
            </a:r>
            <a:br>
              <a:rPr lang="en-US" sz="2000" dirty="0" smtClean="0"/>
            </a:br>
            <a:r>
              <a:rPr lang="en-US" sz="2000" dirty="0" smtClean="0"/>
              <a:t>many of the four selectable</a:t>
            </a:r>
            <a:br>
              <a:rPr lang="en-US" sz="2000" dirty="0" smtClean="0"/>
            </a:br>
            <a:r>
              <a:rPr lang="en-US" sz="2000" dirty="0" smtClean="0"/>
              <a:t>choices as possible</a:t>
            </a:r>
            <a:br>
              <a:rPr lang="en-US" sz="2000" dirty="0" smtClean="0"/>
            </a:br>
            <a:r>
              <a:rPr lang="en-US" sz="2000" dirty="0" smtClean="0"/>
              <a:t>checked.  All improve</a:t>
            </a:r>
            <a:br>
              <a:rPr lang="en-US" sz="2000" dirty="0" smtClean="0"/>
            </a:br>
            <a:r>
              <a:rPr lang="en-US" sz="2000" dirty="0" smtClean="0"/>
              <a:t>system speed, can you</a:t>
            </a:r>
            <a:br>
              <a:rPr lang="en-US" sz="2000" dirty="0" smtClean="0"/>
            </a:br>
            <a:r>
              <a:rPr lang="en-US" sz="2000" dirty="0" smtClean="0"/>
              <a:t>work with that setting?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85771" y="6075788"/>
            <a:ext cx="4350034" cy="17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SOURCE:  </a:t>
            </a:r>
            <a:r>
              <a:rPr kumimoji="0" lang="en-US" sz="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Building Better Assemblies</a:t>
            </a:r>
            <a:r>
              <a:rPr kumimoji="0" lang="en-US" sz="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SWW2010 Presentation by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Brian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Lindahl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Senior Engineer,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CAD_Speed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-Up, LLC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4484915" y="3057266"/>
            <a:ext cx="4659085" cy="3158851"/>
            <a:chOff x="0" y="1447800"/>
            <a:chExt cx="5562600" cy="37147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47800"/>
              <a:ext cx="5562600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676400" y="1676400"/>
              <a:ext cx="3733800" cy="2895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Assembly Performance (cont.)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736" y="1652734"/>
            <a:ext cx="8165991" cy="4222142"/>
          </a:xfrm>
        </p:spPr>
        <p:txBody>
          <a:bodyPr/>
          <a:lstStyle/>
          <a:p>
            <a:r>
              <a:rPr lang="en-US" dirty="0" smtClean="0"/>
              <a:t>Settings to Optimize Performance (cont.)</a:t>
            </a:r>
          </a:p>
          <a:p>
            <a:pPr lvl="1"/>
            <a:r>
              <a:rPr lang="en-US" sz="2400" dirty="0" err="1" smtClean="0"/>
              <a:t>Tools|Options</a:t>
            </a:r>
            <a:r>
              <a:rPr lang="en-US" sz="2400" dirty="0" smtClean="0"/>
              <a:t>|</a:t>
            </a:r>
            <a:br>
              <a:rPr lang="en-US" sz="2400" dirty="0" smtClean="0"/>
            </a:br>
            <a:r>
              <a:rPr lang="en-US" sz="2400" dirty="0" smtClean="0"/>
              <a:t>Document Properties| Image </a:t>
            </a:r>
            <a:r>
              <a:rPr lang="en-US" sz="2400" dirty="0" err="1" smtClean="0"/>
              <a:t>Quality|Shaded</a:t>
            </a:r>
            <a:r>
              <a:rPr lang="en-US" sz="2400" dirty="0" smtClean="0"/>
              <a:t>  and draft quality</a:t>
            </a:r>
            <a:br>
              <a:rPr lang="en-US" sz="2400" dirty="0" smtClean="0"/>
            </a:br>
            <a:r>
              <a:rPr lang="en-US" sz="2400" dirty="0" smtClean="0"/>
              <a:t>HLR/HLV resolution:</a:t>
            </a:r>
          </a:p>
          <a:p>
            <a:pPr lvl="2"/>
            <a:r>
              <a:rPr lang="en-US" sz="2000" dirty="0" smtClean="0"/>
              <a:t>Always keep resolution</a:t>
            </a:r>
            <a:br>
              <a:rPr lang="en-US" sz="2000" dirty="0" smtClean="0"/>
            </a:br>
            <a:r>
              <a:rPr lang="en-US" sz="2000" dirty="0" smtClean="0"/>
              <a:t>as low as possible to</a:t>
            </a:r>
            <a:br>
              <a:rPr lang="en-US" sz="2000" dirty="0" smtClean="0"/>
            </a:br>
            <a:r>
              <a:rPr lang="en-US" sz="2000" dirty="0" smtClean="0"/>
              <a:t>improve performance;</a:t>
            </a:r>
            <a:br>
              <a:rPr lang="en-US" sz="2000" dirty="0" smtClean="0"/>
            </a:br>
            <a:r>
              <a:rPr lang="en-US" sz="2000" dirty="0" smtClean="0"/>
              <a:t>exceptions: extremes</a:t>
            </a:r>
            <a:br>
              <a:rPr lang="en-US" sz="2000" dirty="0" smtClean="0"/>
            </a:br>
            <a:r>
              <a:rPr lang="en-US" sz="2000" dirty="0" smtClean="0"/>
              <a:t>in</a:t>
            </a:r>
            <a:r>
              <a:rPr lang="en-US" sz="2000" dirty="0"/>
              <a:t> </a:t>
            </a:r>
            <a:r>
              <a:rPr lang="en-US" sz="2000" dirty="0" smtClean="0"/>
              <a:t>part sizes, graphic</a:t>
            </a:r>
            <a:br>
              <a:rPr lang="en-US" sz="2000" dirty="0" smtClean="0"/>
            </a:br>
            <a:r>
              <a:rPr lang="en-US" sz="2000" dirty="0" smtClean="0"/>
              <a:t>presentation of model</a:t>
            </a:r>
            <a:br>
              <a:rPr lang="en-US" sz="2000" dirty="0" smtClean="0"/>
            </a:br>
            <a:r>
              <a:rPr lang="en-US" sz="2000" dirty="0" smtClean="0"/>
              <a:t>to</a:t>
            </a:r>
            <a:r>
              <a:rPr lang="en-US" sz="2000" dirty="0"/>
              <a:t> </a:t>
            </a:r>
            <a:r>
              <a:rPr lang="en-US" sz="2000" dirty="0" smtClean="0"/>
              <a:t>an end user.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11609" y="6011329"/>
            <a:ext cx="4277789" cy="2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SOURCE:  </a:t>
            </a:r>
            <a:r>
              <a:rPr kumimoji="0" lang="en-US" sz="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Building Better Assemblies</a:t>
            </a:r>
            <a:r>
              <a:rPr kumimoji="0" lang="en-US" sz="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SWW2010 Presentation by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Brian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Lindahl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Senior Engineer,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CAD_Speed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-Up, LLC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2452308"/>
            <a:ext cx="4838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Assembly Performance (cont.)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Settings to Optimize View Performance</a:t>
            </a:r>
          </a:p>
          <a:p>
            <a:pPr lvl="1"/>
            <a:r>
              <a:rPr lang="en-US" dirty="0" err="1" smtClean="0"/>
              <a:t>Tools|Options</a:t>
            </a:r>
            <a:r>
              <a:rPr lang="en-US" dirty="0" smtClean="0"/>
              <a:t>|</a:t>
            </a:r>
            <a:br>
              <a:rPr lang="en-US" dirty="0" smtClean="0"/>
            </a:br>
            <a:r>
              <a:rPr lang="en-US" dirty="0" smtClean="0"/>
              <a:t>System Options|</a:t>
            </a:r>
            <a:br>
              <a:rPr lang="en-US" dirty="0" smtClean="0"/>
            </a:br>
            <a:r>
              <a:rPr lang="en-US" dirty="0" err="1" smtClean="0"/>
              <a:t>View|Transitions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Set to “Off” to get</a:t>
            </a:r>
            <a:br>
              <a:rPr lang="en-US" dirty="0" smtClean="0"/>
            </a:br>
            <a:r>
              <a:rPr lang="en-US" dirty="0" smtClean="0"/>
              <a:t>fastest update</a:t>
            </a:r>
            <a:br>
              <a:rPr lang="en-US" dirty="0" smtClean="0"/>
            </a:br>
            <a:r>
              <a:rPr lang="en-US" dirty="0" smtClean="0"/>
              <a:t>possible</a:t>
            </a:r>
          </a:p>
          <a:p>
            <a:pPr lvl="3"/>
            <a:r>
              <a:rPr lang="en-US" dirty="0" smtClean="0"/>
              <a:t>Transitions are</a:t>
            </a:r>
            <a:br>
              <a:rPr lang="en-US" dirty="0" smtClean="0"/>
            </a:br>
            <a:r>
              <a:rPr lang="en-US" dirty="0" smtClean="0"/>
              <a:t>just fluff and</a:t>
            </a:r>
            <a:br>
              <a:rPr lang="en-US" dirty="0" smtClean="0"/>
            </a:br>
            <a:r>
              <a:rPr lang="en-US" dirty="0" smtClean="0"/>
              <a:t>wow-factor.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94418" y="4520851"/>
            <a:ext cx="6858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5999949"/>
            <a:ext cx="4449726" cy="1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SOURCE:  </a:t>
            </a:r>
            <a:r>
              <a:rPr kumimoji="0" lang="en-US" sz="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Building Better Assemblies</a:t>
            </a:r>
            <a:r>
              <a:rPr kumimoji="0" lang="en-US" sz="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SWW2010 Presentation by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Brian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Lindahl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Senior Engineer,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CAD_Speed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-Up, LLC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Assemblies – Modeling Practices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Assemblies solve serially in this order:</a:t>
            </a:r>
          </a:p>
          <a:p>
            <a:pPr lvl="1"/>
            <a:r>
              <a:rPr lang="en-US" dirty="0" smtClean="0"/>
              <a:t>Parts &amp; assemblies</a:t>
            </a:r>
          </a:p>
          <a:p>
            <a:pPr lvl="1"/>
            <a:r>
              <a:rPr lang="en-US" dirty="0" smtClean="0"/>
              <a:t>Mates</a:t>
            </a:r>
          </a:p>
          <a:p>
            <a:pPr lvl="1"/>
            <a:r>
              <a:rPr lang="en-US" dirty="0" smtClean="0"/>
              <a:t>Component patterns</a:t>
            </a:r>
          </a:p>
          <a:p>
            <a:pPr lvl="1"/>
            <a:r>
              <a:rPr lang="en-US" dirty="0" smtClean="0"/>
              <a:t>Assembly dependent items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2013/09/10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85168" y="5831958"/>
            <a:ext cx="2758831" cy="45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SOURCE:  </a:t>
            </a:r>
            <a:r>
              <a:rPr kumimoji="0" lang="en-US" sz="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Improving Large Assembly</a:t>
            </a:r>
            <a:r>
              <a:rPr kumimoji="0" lang="en-US" sz="6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Drawing Performance, </a:t>
            </a:r>
            <a:r>
              <a:rPr kumimoji="0" lang="en-US" sz="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SWW2010 Presentation by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Craig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Therrien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Product Manager, SolidWorks</a:t>
            </a:r>
            <a:r>
              <a:rPr kumimoji="0" lang="en-US" sz="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Corporation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Assemblies – Modeling Practices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 Performance in Order of Speed (fast to slow):</a:t>
            </a:r>
          </a:p>
          <a:p>
            <a:pPr lvl="1"/>
            <a:r>
              <a:rPr lang="en-US" dirty="0" smtClean="0"/>
              <a:t>Relation mates (coincident, parallel, etc.)</a:t>
            </a:r>
          </a:p>
          <a:p>
            <a:pPr lvl="1"/>
            <a:r>
              <a:rPr lang="en-US" dirty="0" smtClean="0"/>
              <a:t>Logical mates (width, cam, gear)</a:t>
            </a:r>
          </a:p>
          <a:p>
            <a:pPr lvl="1"/>
            <a:r>
              <a:rPr lang="en-US" dirty="0" smtClean="0"/>
              <a:t>Distance mates</a:t>
            </a:r>
          </a:p>
          <a:p>
            <a:pPr lvl="1"/>
            <a:r>
              <a:rPr lang="en-US" dirty="0" smtClean="0"/>
              <a:t>Limit mates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2013/09/10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385168" y="5831958"/>
            <a:ext cx="2758831" cy="45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SOURCE:  </a:t>
            </a:r>
            <a:r>
              <a:rPr kumimoji="0" lang="en-US" sz="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Improving Large Assembly</a:t>
            </a:r>
            <a:r>
              <a:rPr kumimoji="0" lang="en-US" sz="6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Drawing Performance, </a:t>
            </a:r>
            <a:r>
              <a:rPr kumimoji="0" lang="en-US" sz="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SWW2010 Presentation by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Craig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Therrien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Product Manager, SolidWorks</a:t>
            </a:r>
            <a:r>
              <a:rPr kumimoji="0" lang="en-US" sz="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Corporation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Assemblies – Modeling Practices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flat assembly structures; use subassemblies (model should reflect real-life)</a:t>
            </a:r>
          </a:p>
          <a:p>
            <a:pPr lvl="1"/>
            <a:r>
              <a:rPr lang="en-US" dirty="0" smtClean="0"/>
              <a:t>Flat structures update all mates on rebuild</a:t>
            </a:r>
          </a:p>
          <a:p>
            <a:pPr lvl="1"/>
            <a:r>
              <a:rPr lang="en-US" dirty="0" smtClean="0"/>
              <a:t>Subassemblies only update if necessary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2013/09/10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48423" y="2811957"/>
            <a:ext cx="5182553" cy="487180"/>
            <a:chOff x="2799709" y="5111646"/>
            <a:chExt cx="5182553" cy="487180"/>
          </a:xfrm>
        </p:grpSpPr>
        <p:sp>
          <p:nvSpPr>
            <p:cNvPr id="7" name="Right Arrow 6"/>
            <p:cNvSpPr/>
            <p:nvPr/>
          </p:nvSpPr>
          <p:spPr bwMode="auto">
            <a:xfrm flipH="1">
              <a:off x="2799709" y="5111646"/>
              <a:ext cx="5182553" cy="487180"/>
            </a:xfrm>
            <a:prstGeom prst="rightArrow">
              <a:avLst>
                <a:gd name="adj1" fmla="val 61428"/>
                <a:gd name="adj2" fmla="val 115976"/>
              </a:avLst>
            </a:prstGeom>
            <a:solidFill>
              <a:srgbClr val="FF00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05730" y="5168825"/>
              <a:ext cx="4435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Yes, this is important enough to say twice!</a:t>
              </a:r>
              <a:endParaRPr lang="en-US" dirty="0"/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385168" y="5831958"/>
            <a:ext cx="2758831" cy="45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SOURCE:  </a:t>
            </a:r>
            <a:r>
              <a:rPr kumimoji="0" lang="en-US" sz="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Improving Large Assembly</a:t>
            </a:r>
            <a:r>
              <a:rPr kumimoji="0" lang="en-US" sz="6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Drawing Performance, </a:t>
            </a:r>
            <a:r>
              <a:rPr kumimoji="0" lang="en-US" sz="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SWW2010 Presentation by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Craig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Therrien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Product Manager, SolidWorks</a:t>
            </a:r>
            <a:r>
              <a:rPr kumimoji="0" lang="en-US" sz="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Corporation</a:t>
            </a: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Mates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Mates</a:t>
            </a:r>
          </a:p>
          <a:p>
            <a:pPr lvl="1"/>
            <a:r>
              <a:rPr lang="en-US" dirty="0" smtClean="0"/>
              <a:t>Overview of mates</a:t>
            </a:r>
            <a:br>
              <a:rPr lang="en-US" dirty="0" smtClean="0"/>
            </a:br>
            <a:r>
              <a:rPr lang="en-US" dirty="0" smtClean="0"/>
              <a:t>to selected entity</a:t>
            </a:r>
          </a:p>
          <a:p>
            <a:pPr lvl="1"/>
            <a:r>
              <a:rPr lang="en-US" dirty="0" smtClean="0"/>
              <a:t>Shows “path to ground” mates</a:t>
            </a:r>
          </a:p>
          <a:p>
            <a:r>
              <a:rPr lang="en-US" dirty="0" smtClean="0"/>
              <a:t>Use Mate References</a:t>
            </a:r>
          </a:p>
          <a:p>
            <a:pPr lvl="1"/>
            <a:r>
              <a:rPr lang="en-US" dirty="0" smtClean="0"/>
              <a:t>Insert, Reference Geometry,</a:t>
            </a:r>
            <a:br>
              <a:rPr lang="en-US" dirty="0" smtClean="0"/>
            </a:br>
            <a:r>
              <a:rPr lang="en-US" dirty="0" smtClean="0"/>
              <a:t>Mate Reference…</a:t>
            </a:r>
          </a:p>
          <a:p>
            <a:pPr lvl="1"/>
            <a:r>
              <a:rPr lang="en-US" dirty="0" smtClean="0"/>
              <a:t>Name Mate References for</a:t>
            </a:r>
            <a:br>
              <a:rPr lang="en-US" dirty="0" smtClean="0"/>
            </a:br>
            <a:r>
              <a:rPr lang="en-US" dirty="0" smtClean="0"/>
              <a:t>automatic mates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135" y="1666033"/>
            <a:ext cx="2743200" cy="154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 t="3739" r="92168" b="65973"/>
          <a:stretch>
            <a:fillRect/>
          </a:stretch>
        </p:blipFill>
        <p:spPr bwMode="auto">
          <a:xfrm>
            <a:off x="7195298" y="1666034"/>
            <a:ext cx="1948702" cy="46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Assemblies – Modeling Practices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736" y="1609186"/>
            <a:ext cx="8165991" cy="4222142"/>
          </a:xfrm>
        </p:spPr>
        <p:txBody>
          <a:bodyPr/>
          <a:lstStyle/>
          <a:p>
            <a:r>
              <a:rPr lang="en-US" sz="2400" dirty="0" smtClean="0"/>
              <a:t>Work Local!</a:t>
            </a:r>
          </a:p>
          <a:p>
            <a:r>
              <a:rPr lang="en-US" sz="2400" dirty="0" smtClean="0"/>
              <a:t>Large Assembly Mode</a:t>
            </a:r>
          </a:p>
          <a:p>
            <a:r>
              <a:rPr lang="en-US" sz="2400" dirty="0" smtClean="0"/>
              <a:t>Suspend Automatic Rebuilds</a:t>
            </a:r>
          </a:p>
          <a:p>
            <a:pPr lvl="1"/>
            <a:r>
              <a:rPr lang="en-US" sz="2000" dirty="0" smtClean="0"/>
              <a:t>Make all your changes, and then</a:t>
            </a:r>
            <a:br>
              <a:rPr lang="en-US" sz="2000" dirty="0" smtClean="0"/>
            </a:br>
            <a:r>
              <a:rPr lang="en-US" sz="2000" dirty="0" smtClean="0"/>
              <a:t>manually rebuild all at once</a:t>
            </a:r>
          </a:p>
          <a:p>
            <a:r>
              <a:rPr lang="en-US" sz="2400" dirty="0"/>
              <a:t>Quick view/Selective Open</a:t>
            </a:r>
          </a:p>
          <a:p>
            <a:r>
              <a:rPr lang="en-US" sz="2400" dirty="0"/>
              <a:t>Create simplified configurations of</a:t>
            </a:r>
            <a:br>
              <a:rPr lang="en-US" sz="2400" dirty="0"/>
            </a:br>
            <a:r>
              <a:rPr lang="en-US" sz="2400" dirty="0"/>
              <a:t>parts/assemblies</a:t>
            </a:r>
          </a:p>
          <a:p>
            <a:pPr lvl="1"/>
            <a:r>
              <a:rPr lang="en-US" sz="2000" dirty="0"/>
              <a:t>Manually</a:t>
            </a:r>
          </a:p>
          <a:p>
            <a:pPr lvl="1"/>
            <a:r>
              <a:rPr lang="en-US" sz="2000" dirty="0"/>
              <a:t>Automatically</a:t>
            </a:r>
          </a:p>
          <a:p>
            <a:pPr lvl="2"/>
            <a:r>
              <a:rPr lang="en-US" sz="1800" dirty="0" smtClean="0"/>
              <a:t>Tools, Find/Modify, Simplify…</a:t>
            </a:r>
          </a:p>
          <a:p>
            <a:r>
              <a:rPr lang="en-US" sz="2400" dirty="0"/>
              <a:t>Use SpeedPak</a:t>
            </a: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774" y="2539988"/>
            <a:ext cx="1763889" cy="37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8244" y="2186871"/>
            <a:ext cx="1275756" cy="407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7" y="1617895"/>
            <a:ext cx="9142483" cy="4222142"/>
          </a:xfrm>
        </p:spPr>
        <p:txBody>
          <a:bodyPr/>
          <a:lstStyle/>
          <a:p>
            <a:r>
              <a:rPr lang="en-US" sz="2000" dirty="0" smtClean="0"/>
              <a:t>Display Mode should be Shaded without edges until drawing is complete</a:t>
            </a:r>
          </a:p>
          <a:p>
            <a:r>
              <a:rPr lang="en-US" sz="2000" dirty="0" smtClean="0"/>
              <a:t>Hide behind plane:</a:t>
            </a:r>
          </a:p>
          <a:p>
            <a:pPr lvl="1"/>
            <a:r>
              <a:rPr lang="en-US" sz="1600" dirty="0" smtClean="0"/>
              <a:t>RMB on a plane IN THE VIEW of interest (in the </a:t>
            </a:r>
            <a:r>
              <a:rPr lang="en-US" sz="1600" dirty="0" err="1" smtClean="0"/>
              <a:t>FeatureManager</a:t>
            </a:r>
            <a:r>
              <a:rPr lang="en-US" sz="1600" dirty="0" smtClean="0"/>
              <a:t>) and choose Hide Behind Plane</a:t>
            </a:r>
          </a:p>
          <a:p>
            <a:pPr lvl="1"/>
            <a:r>
              <a:rPr lang="en-US" sz="1600" dirty="0" smtClean="0"/>
              <a:t>Automatically populate the</a:t>
            </a:r>
            <a:br>
              <a:rPr lang="en-US" sz="1600" dirty="0" smtClean="0"/>
            </a:br>
            <a:r>
              <a:rPr lang="en-US" sz="1600" dirty="0" smtClean="0"/>
              <a:t>‘Components to be hidden’</a:t>
            </a:r>
            <a:br>
              <a:rPr lang="en-US" sz="1600" dirty="0" smtClean="0"/>
            </a:br>
            <a:r>
              <a:rPr lang="en-US" sz="1600" dirty="0" smtClean="0"/>
              <a:t>Dialog with components that</a:t>
            </a:r>
            <a:br>
              <a:rPr lang="en-US" sz="1600" dirty="0" smtClean="0"/>
            </a:br>
            <a:r>
              <a:rPr lang="en-US" sz="1600" dirty="0" smtClean="0"/>
              <a:t>reside entirely behind (or in front)</a:t>
            </a:r>
            <a:br>
              <a:rPr lang="en-US" sz="1600" dirty="0" smtClean="0"/>
            </a:br>
            <a:r>
              <a:rPr lang="en-US" sz="1600" dirty="0" smtClean="0"/>
              <a:t>of the selected plane</a:t>
            </a:r>
          </a:p>
          <a:p>
            <a:pPr lvl="1"/>
            <a:r>
              <a:rPr lang="en-US" sz="1600" dirty="0" smtClean="0"/>
              <a:t>Not a dynamic setting – if new</a:t>
            </a:r>
            <a:br>
              <a:rPr lang="en-US" sz="1600" dirty="0" smtClean="0"/>
            </a:br>
            <a:r>
              <a:rPr lang="en-US" sz="1600" dirty="0" smtClean="0"/>
              <a:t>children components are added</a:t>
            </a:r>
            <a:br>
              <a:rPr lang="en-US" sz="1600" dirty="0" smtClean="0"/>
            </a:br>
            <a:r>
              <a:rPr lang="en-US" sz="1600" dirty="0" smtClean="0"/>
              <a:t>behind the plane, these are NOT</a:t>
            </a:r>
            <a:br>
              <a:rPr lang="en-US" sz="1600" dirty="0" smtClean="0"/>
            </a:br>
            <a:r>
              <a:rPr lang="en-US" sz="1600" dirty="0" smtClean="0"/>
              <a:t>hidden yet</a:t>
            </a:r>
          </a:p>
          <a:p>
            <a:r>
              <a:rPr lang="en-US" sz="2000" dirty="0"/>
              <a:t>More views = </a:t>
            </a:r>
            <a:r>
              <a:rPr lang="en-US" sz="2000" dirty="0" smtClean="0"/>
              <a:t>slower</a:t>
            </a:r>
          </a:p>
          <a:p>
            <a:pPr lvl="1"/>
            <a:r>
              <a:rPr lang="en-US" sz="1600" dirty="0"/>
              <a:t>C</a:t>
            </a:r>
            <a:r>
              <a:rPr lang="en-US" sz="1600" dirty="0" smtClean="0"/>
              <a:t>reate the views that </a:t>
            </a:r>
            <a:r>
              <a:rPr lang="en-US" sz="1600" dirty="0"/>
              <a:t>need </a:t>
            </a:r>
            <a:r>
              <a:rPr lang="en-US" sz="1600" dirty="0" smtClean="0"/>
              <a:t>work</a:t>
            </a:r>
            <a:br>
              <a:rPr lang="en-US" sz="1600" dirty="0" smtClean="0"/>
            </a:br>
            <a:r>
              <a:rPr lang="en-US" sz="1600" dirty="0" smtClean="0"/>
              <a:t>first; complete </a:t>
            </a:r>
            <a:r>
              <a:rPr lang="en-US" sz="1600" dirty="0"/>
              <a:t>all </a:t>
            </a:r>
            <a:r>
              <a:rPr lang="en-US" sz="1600" dirty="0" smtClean="0"/>
              <a:t>work possible;</a:t>
            </a:r>
            <a:br>
              <a:rPr lang="en-US" sz="1600" dirty="0" smtClean="0"/>
            </a:br>
            <a:r>
              <a:rPr lang="en-US" sz="1600" dirty="0" smtClean="0"/>
              <a:t>make </a:t>
            </a:r>
            <a:r>
              <a:rPr lang="en-US" sz="1600" dirty="0"/>
              <a:t>next view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428" t="3711"/>
          <a:stretch>
            <a:fillRect/>
          </a:stretch>
        </p:blipFill>
        <p:spPr bwMode="auto">
          <a:xfrm>
            <a:off x="4082461" y="2707263"/>
            <a:ext cx="5061539" cy="335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Assembly Drawings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84614" y="6109404"/>
            <a:ext cx="4259386" cy="18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SOURCE:  </a:t>
            </a:r>
            <a:r>
              <a:rPr kumimoji="0" lang="en-US" sz="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Building Better Assemblies</a:t>
            </a:r>
            <a:r>
              <a:rPr kumimoji="0" lang="en-US" sz="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SWW2010 Presentation by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Brian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Lindahl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Senior Engineer, </a:t>
            </a:r>
            <a:r>
              <a:rPr kumimoji="0" lang="en-US" sz="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CAD_Speed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-Up, LLC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Tools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 Alt-Drag to Mate Parts (Smart Mates)</a:t>
            </a:r>
          </a:p>
          <a:p>
            <a:pPr lvl="1"/>
            <a:r>
              <a:rPr lang="en-US" smtClean="0"/>
              <a:t>Easily apply single mates</a:t>
            </a:r>
          </a:p>
          <a:p>
            <a:pPr lvl="1"/>
            <a:r>
              <a:rPr lang="en-US" smtClean="0"/>
              <a:t>Use as a pseudo-insert mate for fasteners (create two mates at once)</a:t>
            </a:r>
          </a:p>
          <a:p>
            <a:r>
              <a:rPr lang="en-US" smtClean="0"/>
              <a:t>Use Ctrl-Drag to Copy Parts</a:t>
            </a:r>
            <a:endParaRPr lang="en-US" dirty="0" smtClean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SWUGN Summit 2013 - Nashville</a:t>
            </a:r>
            <a:endParaRPr lang="en-US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453224" y="6392849"/>
            <a:ext cx="2137576" cy="328626"/>
          </a:xfrm>
        </p:spPr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67776" y="6392849"/>
            <a:ext cx="2119023" cy="328626"/>
          </a:xfrm>
        </p:spPr>
        <p:txBody>
          <a:bodyPr/>
          <a:lstStyle/>
          <a:p>
            <a:fld id="{BF07A00C-BE04-4118-AEA2-64988687B05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Tools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Selection Tools</a:t>
            </a:r>
          </a:p>
          <a:p>
            <a:pPr lvl="1"/>
            <a:r>
              <a:rPr lang="en-US" dirty="0" smtClean="0"/>
              <a:t>Volume Select…</a:t>
            </a:r>
          </a:p>
          <a:p>
            <a:pPr lvl="1"/>
            <a:r>
              <a:rPr lang="en-US" dirty="0" smtClean="0"/>
              <a:t>Select Mated To…</a:t>
            </a:r>
          </a:p>
          <a:p>
            <a:pPr lvl="1"/>
            <a:r>
              <a:rPr lang="en-US" dirty="0" smtClean="0"/>
              <a:t>Invert Selection</a:t>
            </a:r>
          </a:p>
          <a:p>
            <a:pPr lvl="1"/>
            <a:r>
              <a:rPr lang="en-US" dirty="0" smtClean="0"/>
              <a:t>Select Suppressed</a:t>
            </a:r>
          </a:p>
          <a:p>
            <a:pPr lvl="1"/>
            <a:r>
              <a:rPr lang="en-US" dirty="0" smtClean="0"/>
              <a:t>Select Internal Components</a:t>
            </a:r>
          </a:p>
          <a:p>
            <a:pPr lvl="1"/>
            <a:r>
              <a:rPr lang="en-US" dirty="0" smtClean="0"/>
              <a:t>Select Toolbox</a:t>
            </a:r>
          </a:p>
          <a:p>
            <a:pPr lvl="1"/>
            <a:r>
              <a:rPr lang="en-US" dirty="0" smtClean="0"/>
              <a:t>Advanced Select</a:t>
            </a:r>
          </a:p>
          <a:p>
            <a:pPr lvl="2"/>
            <a:r>
              <a:rPr lang="en-US" dirty="0" smtClean="0"/>
              <a:t>Very specific: display style; references; etc.</a:t>
            </a:r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6728" t="140" r="39042" b="87582"/>
          <a:stretch>
            <a:fillRect/>
          </a:stretch>
        </p:blipFill>
        <p:spPr bwMode="auto">
          <a:xfrm>
            <a:off x="4498990" y="1757239"/>
            <a:ext cx="2062716" cy="187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3224" y="6392849"/>
            <a:ext cx="2137576" cy="328626"/>
          </a:xfrm>
        </p:spPr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67776" y="6392849"/>
            <a:ext cx="2119023" cy="328626"/>
          </a:xfrm>
        </p:spPr>
        <p:txBody>
          <a:bodyPr/>
          <a:lstStyle/>
          <a:p>
            <a:fld id="{BF07A00C-BE04-4118-AEA2-64988687B05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Tools (cont.)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736" y="1574350"/>
            <a:ext cx="8165991" cy="4222142"/>
          </a:xfrm>
        </p:spPr>
        <p:txBody>
          <a:bodyPr/>
          <a:lstStyle/>
          <a:p>
            <a:r>
              <a:rPr lang="en-US" sz="2800" dirty="0"/>
              <a:t>Isolate</a:t>
            </a:r>
          </a:p>
          <a:p>
            <a:pPr lvl="1"/>
            <a:r>
              <a:rPr lang="en-US" sz="2400" dirty="0"/>
              <a:t>Temporarily hide unneeded components</a:t>
            </a:r>
          </a:p>
          <a:p>
            <a:pPr lvl="1"/>
            <a:r>
              <a:rPr lang="en-US" sz="2400" dirty="0"/>
              <a:t>Easily create multiple Display States</a:t>
            </a:r>
          </a:p>
          <a:p>
            <a:pPr lvl="1"/>
            <a:r>
              <a:rPr lang="en-US" sz="2400" dirty="0"/>
              <a:t>Works on bodies in multi-body parts too</a:t>
            </a:r>
            <a:r>
              <a:rPr lang="en-US" sz="2400" dirty="0" smtClean="0"/>
              <a:t>!</a:t>
            </a:r>
          </a:p>
          <a:p>
            <a:r>
              <a:rPr lang="en-US" sz="2800" dirty="0" smtClean="0"/>
              <a:t>Tab to hide</a:t>
            </a:r>
          </a:p>
          <a:p>
            <a:pPr lvl="1"/>
            <a:r>
              <a:rPr lang="en-US" sz="2400" dirty="0" smtClean="0"/>
              <a:t>Doesn’t work in multi-body parts</a:t>
            </a:r>
          </a:p>
          <a:p>
            <a:r>
              <a:rPr lang="en-US" sz="2800" dirty="0" smtClean="0"/>
              <a:t>Unload Hidden Components</a:t>
            </a:r>
          </a:p>
          <a:p>
            <a:r>
              <a:rPr lang="en-US" sz="2800" dirty="0" smtClean="0"/>
              <a:t>Show Hidden Components</a:t>
            </a:r>
          </a:p>
          <a:p>
            <a:r>
              <a:rPr lang="en-US" sz="2800" dirty="0" smtClean="0"/>
              <a:t>Combine Isolate with Show Hidden Components for easy, powerful selection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965" y="1748530"/>
            <a:ext cx="1600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6965" y="4708783"/>
            <a:ext cx="160020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Tools (cont.)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Folders</a:t>
            </a:r>
          </a:p>
          <a:p>
            <a:pPr lvl="1"/>
            <a:r>
              <a:rPr lang="en-US" dirty="0" smtClean="0"/>
              <a:t>Group similar or related entities </a:t>
            </a:r>
          </a:p>
          <a:p>
            <a:pPr lvl="1"/>
            <a:r>
              <a:rPr lang="en-US" dirty="0" smtClean="0"/>
              <a:t>Works for mates</a:t>
            </a:r>
          </a:p>
          <a:p>
            <a:pPr lvl="1"/>
            <a:r>
              <a:rPr lang="en-US" dirty="0" smtClean="0"/>
              <a:t>Allows quick and easy suppression</a:t>
            </a:r>
          </a:p>
          <a:p>
            <a:r>
              <a:rPr lang="en-US" dirty="0" smtClean="0"/>
              <a:t>Tags</a:t>
            </a:r>
          </a:p>
          <a:p>
            <a:pPr lvl="1"/>
            <a:r>
              <a:rPr lang="en-US" dirty="0" smtClean="0"/>
              <a:t>Mark components, mates, and features</a:t>
            </a:r>
          </a:p>
          <a:p>
            <a:pPr lvl="1"/>
            <a:r>
              <a:rPr lang="en-US" dirty="0" smtClean="0"/>
              <a:t>Provides another mechanism for searching</a:t>
            </a:r>
          </a:p>
          <a:p>
            <a:r>
              <a:rPr lang="en-US" dirty="0" smtClean="0"/>
              <a:t>Comments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Tools (cont.)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Assembly Visualization</a:t>
            </a:r>
          </a:p>
          <a:p>
            <a:pPr lvl="1"/>
            <a:r>
              <a:rPr lang="en-US" dirty="0" smtClean="0"/>
              <a:t>Mass distribution</a:t>
            </a:r>
          </a:p>
          <a:p>
            <a:pPr lvl="1"/>
            <a:r>
              <a:rPr lang="en-US" dirty="0" smtClean="0"/>
              <a:t>Rebuild Time</a:t>
            </a:r>
          </a:p>
          <a:p>
            <a:pPr lvl="1"/>
            <a:r>
              <a:rPr lang="en-US" dirty="0" smtClean="0"/>
              <a:t>Cost breakdown</a:t>
            </a:r>
          </a:p>
          <a:p>
            <a:pPr lvl="1"/>
            <a:r>
              <a:rPr lang="en-US" dirty="0" smtClean="0"/>
              <a:t>Any custom</a:t>
            </a:r>
            <a:br>
              <a:rPr lang="en-US" dirty="0" smtClean="0"/>
            </a:br>
            <a:r>
              <a:rPr lang="en-US" dirty="0" smtClean="0"/>
              <a:t>property can be</a:t>
            </a:r>
            <a:br>
              <a:rPr lang="en-US" dirty="0" smtClean="0"/>
            </a:br>
            <a:r>
              <a:rPr lang="en-US" dirty="0" smtClean="0"/>
              <a:t>used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795" y="2409212"/>
            <a:ext cx="4923655" cy="368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Tools (cont.)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Assembly Bill of Materials (BOM)</a:t>
            </a:r>
          </a:p>
          <a:p>
            <a:pPr lvl="1"/>
            <a:r>
              <a:rPr lang="en-US" sz="2400" dirty="0" smtClean="0"/>
              <a:t>Model-Based</a:t>
            </a:r>
            <a:br>
              <a:rPr lang="en-US" sz="2400" dirty="0" smtClean="0"/>
            </a:br>
            <a:r>
              <a:rPr lang="en-US" sz="2400" dirty="0" smtClean="0"/>
              <a:t>Definition (MBD)</a:t>
            </a:r>
          </a:p>
          <a:p>
            <a:pPr lvl="1"/>
            <a:r>
              <a:rPr lang="en-US" sz="2400" dirty="0" smtClean="0"/>
              <a:t>Quick overview</a:t>
            </a:r>
            <a:br>
              <a:rPr lang="en-US" sz="2400" dirty="0" smtClean="0"/>
            </a:br>
            <a:r>
              <a:rPr lang="en-US" sz="2400" dirty="0" smtClean="0"/>
              <a:t>to check</a:t>
            </a:r>
            <a:r>
              <a:rPr lang="en-US" sz="2400" dirty="0"/>
              <a:t> </a:t>
            </a:r>
            <a:r>
              <a:rPr lang="en-US" sz="2400" dirty="0" smtClean="0"/>
              <a:t>properties</a:t>
            </a:r>
            <a:br>
              <a:rPr lang="en-US" sz="2400" dirty="0" smtClean="0"/>
            </a:br>
            <a:r>
              <a:rPr lang="en-US" sz="2400" dirty="0" smtClean="0"/>
              <a:t>or quantities</a:t>
            </a:r>
          </a:p>
          <a:p>
            <a:pPr lvl="1"/>
            <a:r>
              <a:rPr lang="en-US" sz="2400" dirty="0" smtClean="0"/>
              <a:t>Can reuse</a:t>
            </a:r>
            <a:br>
              <a:rPr lang="en-US" sz="2400" dirty="0" smtClean="0"/>
            </a:br>
            <a:r>
              <a:rPr lang="en-US" sz="2400" dirty="0"/>
              <a:t>a</a:t>
            </a:r>
            <a:r>
              <a:rPr lang="en-US" sz="2400" dirty="0" smtClean="0"/>
              <a:t>ssembly BOM</a:t>
            </a:r>
            <a:r>
              <a:rPr lang="en-US" sz="2400" dirty="0"/>
              <a:t> </a:t>
            </a:r>
            <a:r>
              <a:rPr lang="en-US" sz="2400" dirty="0" smtClean="0"/>
              <a:t>in</a:t>
            </a:r>
            <a:br>
              <a:rPr lang="en-US" sz="2400" dirty="0" smtClean="0"/>
            </a:br>
            <a:r>
              <a:rPr lang="en-US" sz="2400" dirty="0" smtClean="0"/>
              <a:t>drawings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434" y="2360023"/>
            <a:ext cx="4979566" cy="37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Tools (cont.)</a:t>
            </a:r>
            <a:endParaRPr lang="en-US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Magnifying Glass</a:t>
            </a:r>
          </a:p>
          <a:p>
            <a:pPr lvl="1"/>
            <a:r>
              <a:rPr lang="en-US" sz="2000" dirty="0" smtClean="0"/>
              <a:t>Not strictly an assembly tool; also available in parts</a:t>
            </a:r>
          </a:p>
          <a:p>
            <a:pPr lvl="1"/>
            <a:r>
              <a:rPr lang="en-US" sz="2000" dirty="0" smtClean="0"/>
              <a:t>Allows detailed model inspection/ selections without changing overall view</a:t>
            </a:r>
          </a:p>
          <a:p>
            <a:pPr lvl="1"/>
            <a:r>
              <a:rPr lang="en-US" sz="2000" dirty="0" smtClean="0"/>
              <a:t>Activated with “G” key (default);</a:t>
            </a:r>
          </a:p>
          <a:p>
            <a:pPr lvl="1"/>
            <a:r>
              <a:rPr lang="en-US" sz="2000" dirty="0" smtClean="0"/>
              <a:t>press “G” or click to close</a:t>
            </a:r>
          </a:p>
          <a:p>
            <a:pPr lvl="1"/>
            <a:r>
              <a:rPr lang="en-US" sz="2000" dirty="0" smtClean="0"/>
              <a:t>Magnifying glass follows mouse; use</a:t>
            </a:r>
            <a:br>
              <a:rPr lang="en-US" sz="2000" dirty="0" smtClean="0"/>
            </a:br>
            <a:r>
              <a:rPr lang="en-US" sz="2000" dirty="0" err="1" smtClean="0"/>
              <a:t>Ctrl+MMB</a:t>
            </a:r>
            <a:r>
              <a:rPr lang="en-US" sz="2000" dirty="0" smtClean="0"/>
              <a:t> to pan with more control</a:t>
            </a:r>
          </a:p>
          <a:p>
            <a:pPr lvl="1"/>
            <a:r>
              <a:rPr lang="en-US" sz="2000" dirty="0" smtClean="0"/>
              <a:t>Scroll wheel zooms in/out</a:t>
            </a:r>
          </a:p>
          <a:p>
            <a:pPr lvl="1"/>
            <a:r>
              <a:rPr lang="en-US" sz="2000" dirty="0" smtClean="0"/>
              <a:t>Hold Ctrl to select multiple entities</a:t>
            </a:r>
          </a:p>
          <a:p>
            <a:pPr lvl="1"/>
            <a:r>
              <a:rPr lang="en-US" sz="2000" dirty="0" smtClean="0"/>
              <a:t>Alt + scroll wheel sections model</a:t>
            </a:r>
            <a:br>
              <a:rPr lang="en-US" sz="2000" dirty="0" smtClean="0"/>
            </a:br>
            <a:r>
              <a:rPr lang="en-US" sz="2000" dirty="0" smtClean="0"/>
              <a:t>normal to screen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2013/09/10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A00C-BE04-4118-AEA2-64988687B0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0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6263" y="6392863"/>
            <a:ext cx="2903537" cy="331787"/>
          </a:xfrm>
        </p:spPr>
        <p:txBody>
          <a:bodyPr/>
          <a:lstStyle/>
          <a:p>
            <a:r>
              <a:rPr lang="fi-FI" dirty="0" smtClean="0"/>
              <a:t>SWUGN Summit 2013 - Nashville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70389" t="43158" r="12758" b="25166"/>
          <a:stretch>
            <a:fillRect/>
          </a:stretch>
        </p:blipFill>
        <p:spPr bwMode="auto">
          <a:xfrm>
            <a:off x="6567776" y="3216629"/>
            <a:ext cx="2576224" cy="296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8599</TotalTime>
  <Words>943</Words>
  <Application>Microsoft Office PowerPoint</Application>
  <PresentationFormat>On-screen Show (4:3)</PresentationFormat>
  <Paragraphs>224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SolidWorks Assembly Tips &amp; Tricks</vt:lpstr>
      <vt:lpstr>Assembly Mates</vt:lpstr>
      <vt:lpstr>Assembly Tools</vt:lpstr>
      <vt:lpstr>Assembly Tools</vt:lpstr>
      <vt:lpstr>Assembly Tools (cont.)</vt:lpstr>
      <vt:lpstr>Assembly Tools (cont.)</vt:lpstr>
      <vt:lpstr>Assembly Tools (cont.)</vt:lpstr>
      <vt:lpstr>Assembly Tools (cont.)</vt:lpstr>
      <vt:lpstr>Assembly Tools (cont.)</vt:lpstr>
      <vt:lpstr>Assemblies - Modeling Practices</vt:lpstr>
      <vt:lpstr>Sharing Data</vt:lpstr>
      <vt:lpstr>Large Assemblies</vt:lpstr>
      <vt:lpstr>Large Assembly Performance</vt:lpstr>
      <vt:lpstr>Large Assembly Performance (cont.)</vt:lpstr>
      <vt:lpstr>Large Assembly Performance (cont.)</vt:lpstr>
      <vt:lpstr>Large Assembly Performance (cont.)</vt:lpstr>
      <vt:lpstr>Large Assemblies – Modeling Practices</vt:lpstr>
      <vt:lpstr>Large Assemblies – Modeling Practices</vt:lpstr>
      <vt:lpstr>Large Assemblies – Modeling Practices</vt:lpstr>
      <vt:lpstr>Large Assemblies – Modeling Practices</vt:lpstr>
      <vt:lpstr>Large Assembly Drawings</vt:lpstr>
    </vt:vector>
  </TitlesOfParts>
  <Company>Dynetics,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Welcome!!</dc:title>
  <dc:creator>Ricky Jordan</dc:creator>
  <cp:lastModifiedBy>McElyeaBD</cp:lastModifiedBy>
  <cp:revision>703</cp:revision>
  <dcterms:created xsi:type="dcterms:W3CDTF">2004-09-13T20:01:30Z</dcterms:created>
  <dcterms:modified xsi:type="dcterms:W3CDTF">2013-09-13T20:52:19Z</dcterms:modified>
</cp:coreProperties>
</file>